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5143500" cy="9144000"/>
  <p:embeddedFontLst>
    <p:embeddedFont>
      <p:font typeface="Barlow Bold" panose="00000800000000000000" pitchFamily="34" charset="0"/>
      <p:bold r:id="rId17"/>
    </p:embeddedFont>
    <p:embeddedFont>
      <p:font typeface="Barlow Bold" panose="00000800000000000000" pitchFamily="34" charset="-122"/>
      <p:bold r:id="rId18"/>
    </p:embeddedFont>
    <p:embeddedFont>
      <p:font typeface="Barlow Bold" panose="00000800000000000000" pitchFamily="34" charset="-120"/>
      <p:bold r:id="rId19"/>
    </p:embeddedFont>
    <p:embeddedFont>
      <p:font typeface="Montserrat" pitchFamily="34" charset="0"/>
      <p:regular r:id="rId20"/>
    </p:embeddedFont>
    <p:embeddedFont>
      <p:font typeface="Montserrat" pitchFamily="34" charset="-122"/>
      <p:regular r:id="rId21"/>
    </p:embeddedFont>
    <p:embeddedFont>
      <p:font typeface="Montserrat" pitchFamily="34" charset="-120"/>
      <p:regular r:id="rId22"/>
    </p:embeddedFont>
    <p:embeddedFont>
      <p:font typeface="Montserrat Bold" pitchFamily="34" charset="0"/>
      <p:bold r:id="rId23"/>
    </p:embeddedFont>
    <p:embeddedFont>
      <p:font typeface="Montserrat Bold" pitchFamily="34" charset="-122"/>
      <p:bold r:id="rId24"/>
    </p:embeddedFont>
    <p:embeddedFont>
      <p:font typeface="Montserrat Bold" pitchFamily="34" charset="-120"/>
      <p:bold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13.fntdata"/><Relationship Id="rId28" Type="http://schemas.openxmlformats.org/officeDocument/2006/relationships/font" Target="fonts/font12.fntdata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svg"/><Relationship Id="rId7" Type="http://schemas.openxmlformats.org/officeDocument/2006/relationships/image" Target="../media/image15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0045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02943" y="625227"/>
            <a:ext cx="4767114" cy="77941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Преглед школске године 2025/2026</a:t>
            </a:r>
            <a:endParaRPr lang="en-US" sz="2450" dirty="0"/>
          </a:p>
        </p:txBody>
      </p:sp>
      <p:sp>
        <p:nvSpPr>
          <p:cNvPr id="4" name="Text 1"/>
          <p:cNvSpPr/>
          <p:nvPr/>
        </p:nvSpPr>
        <p:spPr>
          <a:xfrm>
            <a:off x="3902943" y="1582341"/>
            <a:ext cx="4767114" cy="107558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3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ОШ „Свети Сава" Плавна</a:t>
            </a:r>
            <a:endParaRPr lang="en-US" sz="3350" dirty="0"/>
          </a:p>
        </p:txBody>
      </p:sp>
      <p:sp>
        <p:nvSpPr>
          <p:cNvPr id="5" name="Text 2"/>
          <p:cNvSpPr/>
          <p:nvPr/>
        </p:nvSpPr>
        <p:spPr>
          <a:xfrm>
            <a:off x="3902943" y="2835622"/>
            <a:ext cx="4767114" cy="132672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Добродошли у школску годину која је донела  нове изазове, лепе тренутке и вредне успехе. Ова презентација прати путовање наше школе од септембра 2025. до краја јуна 2026. године — кроз пројекте, активности, такмичења и заједницу која нас чини посебном. Основна школа „Свети Сава" у Плавни са поносом наставља своју мисију пружања квалитетног образовања и васпитања, градећи темеље за будућност наше деце и наше заједнице.</a:t>
            </a:r>
            <a:endParaRPr lang="en-US" sz="900" dirty="0"/>
          </a:p>
        </p:txBody>
      </p:sp>
      <p:sp>
        <p:nvSpPr>
          <p:cNvPr id="6" name="Shape 3"/>
          <p:cNvSpPr/>
          <p:nvPr/>
        </p:nvSpPr>
        <p:spPr>
          <a:xfrm>
            <a:off x="3902943" y="4295626"/>
            <a:ext cx="1622971" cy="222647"/>
          </a:xfrm>
          <a:prstGeom prst="roundRect">
            <a:avLst>
              <a:gd name="adj" fmla="val 63861"/>
            </a:avLst>
          </a:prstGeom>
          <a:solidFill>
            <a:srgbClr val="D4E9F7"/>
          </a:solidFill>
        </p:spPr>
      </p:sp>
      <p:sp>
        <p:nvSpPr>
          <p:cNvPr id="7" name="Text 4"/>
          <p:cNvSpPr/>
          <p:nvPr/>
        </p:nvSpPr>
        <p:spPr>
          <a:xfrm>
            <a:off x="3974009" y="4331122"/>
            <a:ext cx="1938040" cy="1516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ШКОЛСКА ГОДИНА 2025/2026</a:t>
            </a:r>
            <a:endParaRPr lang="en-US" sz="700" dirty="0"/>
          </a:p>
        </p:txBody>
      </p:sp>
      <p:sp>
        <p:nvSpPr>
          <p:cNvPr id="8" name="Shape 5"/>
          <p:cNvSpPr/>
          <p:nvPr/>
        </p:nvSpPr>
        <p:spPr>
          <a:xfrm>
            <a:off x="5585147" y="4295626"/>
            <a:ext cx="1031304" cy="222647"/>
          </a:xfrm>
          <a:prstGeom prst="roundRect">
            <a:avLst>
              <a:gd name="adj" fmla="val 63861"/>
            </a:avLst>
          </a:prstGeom>
          <a:noFill/>
          <a:effectLst>
            <a:outerShdw blurRad="101600" dist="50800" dir="16200000" algn="bl" rotWithShape="0">
              <a:srgbClr val="75BAE6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656213" y="4331122"/>
            <a:ext cx="1346374" cy="1516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0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ПЛАВНА, СРБИЈА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325785"/>
            <a:ext cx="646658" cy="195188"/>
          </a:xfrm>
          <a:prstGeom prst="roundRect">
            <a:avLst>
              <a:gd name="adj" fmla="val 66016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8311" y="357932"/>
            <a:ext cx="975122" cy="13089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ЗАКЉУЧАК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73943" y="559891"/>
            <a:ext cx="5083076" cy="3531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Закључак и поглед у будућност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73943" y="1058987"/>
            <a:ext cx="8196114" cy="65484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Школска 2025/2026. година остаће упамћена по богатом програму, запаженим успесима и још чвршћим везама између школе, породице и заједнице. Од првог школског дана у септембру до последњег звона у јуну, сваки дан донео је нове прилике за учење, раст и заједничко стварање. Ова година је показала да мала школа може да постигне велике резултате када постоји заједничка визија, посвећеност и љубав према деци.</a:t>
            </a:r>
            <a:endParaRPr lang="en-US" sz="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3943" y="1823293"/>
            <a:ext cx="4049390" cy="17925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52686" y="1944886"/>
            <a:ext cx="1548036" cy="1813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🏆</a:t>
            </a:r>
            <a:r>
              <a:rPr lang="en-US" sz="11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 Шта смо постигли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652686" y="2184574"/>
            <a:ext cx="3749055" cy="130968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Реализовали смо преко 12 пројеката, освојили 18 награда на такмичењима, укључили </a:t>
            </a:r>
            <a:r>
              <a:rPr lang="sr-Cyrl-RS" alt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више од четвртине </a:t>
            </a: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ученика у ваннаставне активности и изградили чврсту мрежу сарадње са родитељима и локалном заједницом. Увели смо дигиталне алате у наставу, обновили школско двориште</a:t>
            </a:r>
            <a:r>
              <a:rPr lang="sr-Cyrl-RS" alt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обновили спортске реквизите </a:t>
            </a: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 остварили најбоље резултате на такмичењима у последњих пет година</a:t>
            </a:r>
            <a:r>
              <a:rPr lang="sr-Cyrl-RS" alt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на општинском, окружном, а од ове године на републичком нивоу. </a:t>
            </a: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Сваки од ових резултата је доказ да заједнички рад и посвећеност доносе конкретне и мерљиве успехе.</a:t>
            </a:r>
            <a:endParaRPr lang="en-US" sz="8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20592" y="1823293"/>
            <a:ext cx="4049464" cy="17925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799335" y="1944886"/>
            <a:ext cx="1412825" cy="1813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🌱</a:t>
            </a:r>
            <a:r>
              <a:rPr lang="en-US" sz="11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 Шта нас чека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799335" y="2184574"/>
            <a:ext cx="3749129" cy="130968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 школску 2026/2027. планирамо даље унапређење дигиталне инфраструктуре, проширење програма ваннаставних активности и јачање сарадње са другим школама у региону. Желимо да покренемо програм размене ученика, да унапредимо рад са даровитим ученицима и да још више укључимо родитеље у свакодневни живот школе. Наша визија је школа која је центар заједнице — место где свако дете осећа припадност и где се подстиче његов пун потенцијал.</a:t>
            </a:r>
            <a:endParaRPr lang="en-US" sz="800" dirty="0"/>
          </a:p>
        </p:txBody>
      </p:sp>
      <p:sp>
        <p:nvSpPr>
          <p:cNvPr id="12" name="Shape 8"/>
          <p:cNvSpPr/>
          <p:nvPr/>
        </p:nvSpPr>
        <p:spPr>
          <a:xfrm>
            <a:off x="473943" y="3725317"/>
            <a:ext cx="14288" cy="655737"/>
          </a:xfrm>
          <a:prstGeom prst="roundRect">
            <a:avLst>
              <a:gd name="adj" fmla="val 59998"/>
            </a:avLst>
          </a:prstGeom>
          <a:solidFill>
            <a:srgbClr val="75BAE6"/>
          </a:solidFill>
        </p:spPr>
      </p:sp>
      <p:sp>
        <p:nvSpPr>
          <p:cNvPr id="13" name="Text 9"/>
          <p:cNvSpPr/>
          <p:nvPr/>
        </p:nvSpPr>
        <p:spPr>
          <a:xfrm>
            <a:off x="634975" y="3834780"/>
            <a:ext cx="8035082" cy="436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7000"/>
              </a:lnSpc>
              <a:spcAft>
                <a:spcPts val="850"/>
              </a:spcAft>
              <a:buNone/>
            </a:pPr>
            <a:r>
              <a:rPr lang="en-US" sz="800" i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„Школа није зграда — школа су људи. А људи су они који верују у бољу сутрашњицу."</a:t>
            </a:r>
            <a:endParaRPr lang="en-US" sz="800" dirty="0"/>
          </a:p>
          <a:p>
            <a:pPr marL="0" indent="0" algn="l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— Колектив ОШ „Свети Сава" Плавна</a:t>
            </a:r>
            <a:endParaRPr lang="en-US" sz="800" dirty="0"/>
          </a:p>
        </p:txBody>
      </p:sp>
      <p:sp>
        <p:nvSpPr>
          <p:cNvPr id="14" name="Text 10"/>
          <p:cNvSpPr/>
          <p:nvPr/>
        </p:nvSpPr>
        <p:spPr>
          <a:xfrm>
            <a:off x="473943" y="4490591"/>
            <a:ext cx="8196114" cy="32742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Хвала свим ученицима, наставницима, родитељима и сарадницима који су учинили ову школску годину посебном. Видимо се у септембру 202</a:t>
            </a:r>
            <a:r>
              <a:rPr lang="sr-Cyrl-RS" alt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</a:t>
            </a: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са новим идејама, новом енергијом и истом љубављу према нашој школи и нашој деци. </a:t>
            </a:r>
            <a:r>
              <a:rPr lang="en-US" sz="800" b="1" dirty="0">
                <a:solidFill>
                  <a:srgbClr val="38465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Срећан распуст свима!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385986"/>
            <a:ext cx="1415876" cy="186482"/>
          </a:xfrm>
          <a:prstGeom prst="roundRect">
            <a:avLst>
              <a:gd name="adj" fmla="val 66715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6079" y="417016"/>
            <a:ext cx="1748805" cy="124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СЕПТЕМБАР – ОКТОБАР 2025.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73943" y="608707"/>
            <a:ext cx="5302523" cy="340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Почетак године и прилагођавање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473943" y="1085701"/>
            <a:ext cx="8196114" cy="62180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Свака школска година почиње с великим очекивањима и ентузијазмом. Септембар 2025. донео је први школски дан пун радости, нових лица и поновних сусрета. Седам првака  је дошли са великим осмехом и још већим страхом, а старији ученици су са задовољством дочекали своје другаре. Директор школе, наставници и стручни сарадници приредили су свечани дочек за све ученике, са посебном пажњом посвећеном првацима и њиховим родитељима. Овај период поставља темељ за све активности које следе током целе године.</a:t>
            </a:r>
            <a:endParaRPr lang="en-US" sz="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3943" y="1809527"/>
            <a:ext cx="2671539" cy="29479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9039" y="1927473"/>
            <a:ext cx="1843385" cy="170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Организациони састанци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649039" y="2152352"/>
            <a:ext cx="2378497" cy="170996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Пре почетка наставе, одржани су састанци наставног већа и стручних органа. Дефинисани су планови рада, распоред часова и приоритети за ову школску годину. Посебна пажња посвећена је унапређењу наставних метода и дигитализацији образовног процеса. Наставници су прошли кроз детаљну анализу резултата претходне године и договорили заједничке циљеве за постизање бољих исхода учења.</a:t>
            </a:r>
            <a:endParaRPr lang="en-US" sz="8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36193" y="1809527"/>
            <a:ext cx="2671539" cy="29479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411289" y="1927473"/>
            <a:ext cx="1684809" cy="170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Прилагођавање првака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3411289" y="2152352"/>
            <a:ext cx="2378497" cy="170996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Програм адаптације за ученике првог разреда трајао је две недеље, са скраћеним часовима и бројним креативним радионицама. Школски педагог пратио је  сваког ученика појединачно, обезбеђујући глатку транзицију из вртића у школски систем. Родитељи су били укључени кроз посебне информативне састанке и радионице о томе како да подрже своју децу у овом важном периоду.</a:t>
            </a:r>
            <a:endParaRPr lang="en-US" sz="8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98443" y="1809527"/>
            <a:ext cx="2671539" cy="29479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173539" y="1927473"/>
            <a:ext cx="1578248" cy="170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Родитељски састанци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6173539" y="2152352"/>
            <a:ext cx="2378497" cy="248721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Октобар је обележен првим редовним родитељским састанцима по одељењима. Педагог је присуствовао сваком родитељском састанку и говорио о специфичностима појединих узраста и како превазићи проблеме у учењу уз сарадњу породице и наставника. Разговарало се о правилима понашања, начину оцењивања, распореду активности и очекивањима школе. Остварена је одлична сарадња између наставника и родитеља, што је кључни предуслов за успешан рад током целе године. Посебно је наглашена важност редовног праћења напредовања деце и отворене комуникације између школе и породице.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379065"/>
            <a:ext cx="1464171" cy="186482"/>
          </a:xfrm>
          <a:prstGeom prst="roundRect">
            <a:avLst>
              <a:gd name="adj" fmla="val 66715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6079" y="410096"/>
            <a:ext cx="1797100" cy="124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НОВЕМБАР – ДЕЦЕМБАР 2025.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73943" y="601787"/>
            <a:ext cx="3894609" cy="340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Пројекти и креативност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473943" y="1078781"/>
            <a:ext cx="8196114" cy="46635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Јесењи месеци донели су богат програм пројектне наставе и креативних радионица. Ученици су имали прилику да покажу своје таленте, развију тимски дух и науче да раде у групама. Кроз пројектну наставу, деца су повезала знања из различитих предмета и применила их у практичним ситуацијама. Наставници су одабрали теме које су блиске ученицима и подстакле њихову радозналост и креативно размишљање.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399306" y="1647155"/>
            <a:ext cx="4120902" cy="3117205"/>
          </a:xfrm>
          <a:prstGeom prst="roundRect">
            <a:avLst>
              <a:gd name="adj" fmla="val 7982"/>
            </a:avLst>
          </a:prstGeom>
          <a:solidFill>
            <a:srgbClr val="063E5F"/>
          </a:solidFill>
        </p:spPr>
      </p:sp>
      <p:sp>
        <p:nvSpPr>
          <p:cNvPr id="7" name="Text 5"/>
          <p:cNvSpPr/>
          <p:nvPr/>
        </p:nvSpPr>
        <p:spPr>
          <a:xfrm>
            <a:off x="502965" y="1737866"/>
            <a:ext cx="2740968" cy="170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Литерарни и ликовни конкурси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502965" y="1999059"/>
            <a:ext cx="3913584" cy="155451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оквиру обележавања Дана писмености и Светог Саве, организовани су литерарни и ликовни конкурси за све разреде. Ученици су писали саставе о свом селу, породици и школи, док су на ликовним радовима приказали зимске призоре и традиционалне мотиве. Најбољи радови изложени су у школској холу и послати на општинске и окружне смотре. Посебно смо поносни на учешће великог броја ученика и квалитет њихових радова, који су показали висок ниво креативности и емотивности. Велики допринос овоме је дакла и наша нова библиотекарка Маја која је кроз разне читалачке радионице остварила одличну сарадњу са ученицима и наставницима. 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703192" y="1737866"/>
            <a:ext cx="2735833" cy="170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Пројекти из природе и друштва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703192" y="1999059"/>
            <a:ext cx="3971627" cy="108815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Ученици свих  разреда радили су на пројектима из природе и друштва, биологије  под називом „Моје место у свету". Истраживали су историју Плавне, географију региона и културне традиције нашег краја. Резултати су представљени кроз презентације, плакате и кратке филмове. Овај пројекат је посебно подстакао истраживачки дух и критичко размишљање код ученика, а многи су открили занимљиве чињенице о свом завичају које нису знали ни њихови родитељи.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703192" y="3177927"/>
            <a:ext cx="2728913" cy="170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Октобар, новембар и децембар 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4703192" y="3439120"/>
            <a:ext cx="3971627" cy="124360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Месеци крунисани  традиционалним приредбама за баке и деке, маскенбалом, јесењом и зимском пијацом и хуманитарним акцијама. . Ученици су припремали рецитале, песме и плесове, а школа се претворила у праву позорницу. Приредба је окупила родитеље, баке и деке, који су са поносом гледали своје малишане. Ово је један од најлепших тренутака школске године који сви памтимо са осмехом, а посебан утисак оставила је декорација коју су ученици сами израдили током ликовних радионица.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414543" y="351011"/>
            <a:ext cx="1255514" cy="195188"/>
          </a:xfrm>
          <a:prstGeom prst="roundRect">
            <a:avLst>
              <a:gd name="adj" fmla="val 66016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7021711" y="383158"/>
            <a:ext cx="1583978" cy="13089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27000"/>
              </a:lnSpc>
              <a:buNone/>
            </a:pPr>
            <a:r>
              <a:rPr lang="en-US" sz="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ЈАНУАР – ФЕБРУАР 2026.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622676" y="585118"/>
            <a:ext cx="4047381" cy="3531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040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Учење кроз игру и спорт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73943" y="1084213"/>
            <a:ext cx="8196114" cy="49113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Зимски месеци донели су динамичан програм који је балансирао између интензивног учења и физичких активности. Школа је препознала важност физичког и менталног здравља ученика, па су спорту и игри посвећене посебне активности. Кроз различите спортске дисциплине и тимске игре, ученици су развијали дисциплину, фер-плеј и међусобно поверење, што су вредности које их прате и у школским клупама.</a:t>
            </a:r>
            <a:endParaRPr lang="en-US" sz="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588" y="1684809"/>
            <a:ext cx="1537469" cy="9501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077298" y="2756595"/>
            <a:ext cx="1592759" cy="176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Школска олимпијада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6019130" y="2991520"/>
            <a:ext cx="2650927" cy="180082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јануару је одржана школска олимпијада за ученике од трећег до осмог разреда. Такмичење је обухватало атлетику, одбојку, фудбал и стони тенис. Ученици су се такмичили у мешовитим тимовима, што је подстакло сарадњу између различитих одељења. Победници су добили дипломе и симболичне награде, а сви учесници су добили сертификате о учешћу. Олимпијада је показала да свако дете има свој таленат и да је учешће важније од победе.</a:t>
            </a:r>
            <a:endParaRPr lang="en-US" sz="8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994" y="1684809"/>
            <a:ext cx="1537543" cy="95026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596357" y="2756669"/>
            <a:ext cx="2301180" cy="176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Математичке игре и загонетке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3246537" y="2991594"/>
            <a:ext cx="2651001" cy="180082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Наставници математике организовали су серију радионица „Математика кроз игру". Ученици су решавали логичке задатке, слагалице и математичке загонетке у тимовима. Овај приступ је значајно повећао мотивацију за учење математике и смањио страх од предмета код ученика који су имали потешкоћа. Посебно су се истакле радионице са математичким квизовима где су ученици такмичењем откривали лепоту бројева и рачунања.</a:t>
            </a:r>
            <a:endParaRPr lang="en-US" sz="8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01" y="1684809"/>
            <a:ext cx="1537543" cy="95026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47824" y="2756669"/>
            <a:ext cx="2077120" cy="176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Зимски читалачки програм</a:t>
            </a:r>
            <a:endParaRPr lang="en-US" sz="1100" dirty="0"/>
          </a:p>
        </p:txBody>
      </p:sp>
      <p:sp>
        <p:nvSpPr>
          <p:cNvPr id="14" name="Text 9"/>
          <p:cNvSpPr/>
          <p:nvPr/>
        </p:nvSpPr>
        <p:spPr>
          <a:xfrm>
            <a:off x="473943" y="2991594"/>
            <a:ext cx="2651001" cy="180082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7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Школска библиотека организовала је зимски читалачки програм под називом „Читајмо гласно". Ученици су читали књиге по избору и водили дневнике читања. На крају програма, свако одељење је представило омиљену књигу кроз драматизацију или цртеж. Програм је оборио рекорд по броју прочитаних књига у односу на претходне године, а ученици су открили радост читања и важност развијања навике читања од малих ногу.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437034"/>
            <a:ext cx="996776" cy="182166"/>
          </a:xfrm>
          <a:prstGeom prst="roundRect">
            <a:avLst>
              <a:gd name="adj" fmla="val 67076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5037" y="467544"/>
            <a:ext cx="1331788" cy="1211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МАРТ – АПРИЛ 2026.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473943" y="654174"/>
            <a:ext cx="4413945" cy="3349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Еколошка свест и заједница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473943" y="1120304"/>
            <a:ext cx="8196114" cy="45407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Пролеће је у нашој школи увек било период буђења — не само природе, већ и свести о одговорности према животној средини. Март и април 2026. донели су богате еколошке активности и пројекте који су ученике повезали са локалном заједницом и природом која их окружује. Кроз практичне активности, ученици су научили да брину о свом окружењу и разумели важност одрживог развоја за будућност наше планете.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73943" y="1760190"/>
            <a:ext cx="3722266" cy="1674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Пројекат "Дигидема" и Пријатеља деце Србије 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473943" y="2015058"/>
            <a:ext cx="3973860" cy="121086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сарадњи са локалном самоуправом, ученици су организовали акцију чишћења школског дворишта и околних улица. Посађено је преко 50 куглица у акцији "Баци нешто лепо", а ученици су сами осмислили и направили табле са еколошким порукама. Овај пројекат је показао да и мала деца могу да направе велику разлику у својој заједници. Акција је окупила велики број ученика, наставника и родитеља, што је потврдило снагу заједничког деловања. Истакнут је значај пчела за будућност и опстанак планете. 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73943" y="3313361"/>
            <a:ext cx="2199680" cy="1674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Радионице о рециклажи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473943" y="3568229"/>
            <a:ext cx="3973860" cy="105950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Стручни сарадник у сарадњи са наставницом Маријом Стефановић, учитељима одржали су серију радионица о рециклажи и одрживом начину живота. Ученици су учили како да раздвајају отпад, шта се може рециклирати и како да смање свој еколошки отисак. Направљене су и „еко-кутије" за свако одељење, које су ученици украсили и користе свакодневно у школи. Деца су са великим ентузијазмом прихватила нове навике и постала прави амбасадори рециклаже у својим породицама.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4627662" y="1672754"/>
            <a:ext cx="4120455" cy="3033713"/>
          </a:xfrm>
          <a:prstGeom prst="roundRect">
            <a:avLst>
              <a:gd name="adj" fmla="val 8055"/>
            </a:avLst>
          </a:prstGeom>
          <a:solidFill>
            <a:srgbClr val="2589C9"/>
          </a:solidFill>
        </p:spPr>
      </p:sp>
      <p:sp>
        <p:nvSpPr>
          <p:cNvPr id="11" name="Text 9"/>
          <p:cNvSpPr/>
          <p:nvPr/>
        </p:nvSpPr>
        <p:spPr>
          <a:xfrm>
            <a:off x="4729460" y="1760190"/>
            <a:ext cx="2829967" cy="1674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Међународни дан планете Земље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4729460" y="2015058"/>
            <a:ext cx="3916859" cy="105950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22. априла, на Међународни дан планете Земље, школа је организовала целодневни програм посвећен екологији. Одржане су предавања, радионице, изложбе ученичких радова и еколошка квиз такмичења. Посебно је занимљива била изложба „Уметност од отпадака", где су ученици од рециклираних материјала правили уметничка дела. Догађај је окупио и представнике локалне власти, који су подржали иницијативе школе и најавили даљу сарадњу на еколошким пројектима.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4729460" y="3162002"/>
            <a:ext cx="1796951" cy="1674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Посета природи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4729460" y="3416871"/>
            <a:ext cx="3916859" cy="105950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Ученици нижих разреда организовали су излет до оближње шуме и реке, где су под вођством наставника природе и биологије проучавали биљни и животињски свет. Свако дете је добило „истраживачку свеску" у којој је бележило запажања. Ова активност је подстакла љубав према природи и развила посматрачке способности код најмлађих ученика, који су са одушевљењем откривали тајне природе у свом непосредном окружењу.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338733"/>
            <a:ext cx="757982" cy="173534"/>
          </a:xfrm>
          <a:prstGeom prst="roundRect">
            <a:avLst>
              <a:gd name="adj" fmla="val 67852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2805" y="368126"/>
            <a:ext cx="1097459" cy="1147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МАЈ – ЈУН 2026.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473943" y="544711"/>
            <a:ext cx="5184577" cy="3227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Завршне активности и свечаности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73943" y="989261"/>
            <a:ext cx="8196114" cy="43063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Завршетак школске године увек доноси мешавину емоција — радости због успеха, туге због растанка и узбуђења због предстојећег распуста. Мај и јун 2026. били су испуњени завршним активностима, свечаностима и тренуцима које ћемо дуго памтити. Овај период је крунисао све напоре уложене током целе године и пружио прилику да се прославе достигнућа сваког ученика.</a:t>
            </a:r>
            <a:endParaRPr lang="en-US" sz="750" dirty="0"/>
          </a:p>
        </p:txBody>
      </p:sp>
      <p:sp>
        <p:nvSpPr>
          <p:cNvPr id="6" name="Shape 4"/>
          <p:cNvSpPr/>
          <p:nvPr/>
        </p:nvSpPr>
        <p:spPr>
          <a:xfrm>
            <a:off x="4564856" y="1511275"/>
            <a:ext cx="14288" cy="3293418"/>
          </a:xfrm>
          <a:prstGeom prst="roundRect">
            <a:avLst>
              <a:gd name="adj" fmla="val 1030116"/>
            </a:avLst>
          </a:prstGeom>
          <a:solidFill>
            <a:srgbClr val="BACFDD"/>
          </a:solidFill>
        </p:spPr>
      </p:sp>
      <p:sp>
        <p:nvSpPr>
          <p:cNvPr id="7" name="Shape 5"/>
          <p:cNvSpPr/>
          <p:nvPr/>
        </p:nvSpPr>
        <p:spPr>
          <a:xfrm>
            <a:off x="4181624" y="1614488"/>
            <a:ext cx="294308" cy="14288"/>
          </a:xfrm>
          <a:prstGeom prst="roundRect">
            <a:avLst>
              <a:gd name="adj" fmla="val 1030116"/>
            </a:avLst>
          </a:prstGeom>
          <a:solidFill>
            <a:srgbClr val="BACFDD"/>
          </a:solidFill>
        </p:spPr>
      </p:sp>
      <p:sp>
        <p:nvSpPr>
          <p:cNvPr id="8" name="Shape 6"/>
          <p:cNvSpPr/>
          <p:nvPr/>
        </p:nvSpPr>
        <p:spPr>
          <a:xfrm>
            <a:off x="4461644" y="1511275"/>
            <a:ext cx="220712" cy="220712"/>
          </a:xfrm>
          <a:prstGeom prst="ellipse">
            <a:avLst/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494572" y="1524819"/>
            <a:ext cx="154856" cy="19362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1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282726" y="1544985"/>
            <a:ext cx="1798737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Мај — Завршна такмичења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73943" y="1755056"/>
            <a:ext cx="3607519" cy="86126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Одржана су завршна школска такмичења из српског језика, математике и енглеског језика. Ученици осмог разреда припремали су се за завршни испит, док су млађи ученици учествовали у интерним такмичењима. Резултати су показали значајан напредак у односу на претходне године, а наставници су са задовољством констатовали да су уложени напори донели видљиве резултате.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4668069" y="2169393"/>
            <a:ext cx="294308" cy="14288"/>
          </a:xfrm>
          <a:prstGeom prst="roundRect">
            <a:avLst>
              <a:gd name="adj" fmla="val 1030116"/>
            </a:avLst>
          </a:prstGeom>
          <a:solidFill>
            <a:srgbClr val="BACFDD"/>
          </a:solidFill>
        </p:spPr>
      </p:sp>
      <p:sp>
        <p:nvSpPr>
          <p:cNvPr id="13" name="Shape 11"/>
          <p:cNvSpPr/>
          <p:nvPr/>
        </p:nvSpPr>
        <p:spPr>
          <a:xfrm>
            <a:off x="4461644" y="2066181"/>
            <a:ext cx="220712" cy="220712"/>
          </a:xfrm>
          <a:prstGeom prst="ellipse">
            <a:avLst/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494572" y="2079724"/>
            <a:ext cx="154856" cy="19362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2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062538" y="2099890"/>
            <a:ext cx="2136130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Крај маја — Излети и екскурзије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062538" y="2309961"/>
            <a:ext cx="3607519" cy="86126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Традиционални школски излети организовани су за све разреде. Млађи ученици посетили су Тршић, док су старији имали екскурзију до  Опленца. Ови излети су били прилика за дружење ван школских клупа и стварање успомена које трају. Ученици су са одушевљењем делили своја искуства и фотографије, а наставници су истакли да су овакви догађаји незаменљиви за изградњу тимског духа.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4181624" y="2881982"/>
            <a:ext cx="294308" cy="14288"/>
          </a:xfrm>
          <a:prstGeom prst="roundRect">
            <a:avLst>
              <a:gd name="adj" fmla="val 1030116"/>
            </a:avLst>
          </a:prstGeom>
          <a:solidFill>
            <a:srgbClr val="BACFDD"/>
          </a:solidFill>
        </p:spPr>
      </p:sp>
      <p:sp>
        <p:nvSpPr>
          <p:cNvPr id="18" name="Shape 16"/>
          <p:cNvSpPr/>
          <p:nvPr/>
        </p:nvSpPr>
        <p:spPr>
          <a:xfrm>
            <a:off x="4461644" y="2778770"/>
            <a:ext cx="220712" cy="220712"/>
          </a:xfrm>
          <a:prstGeom prst="ellipse">
            <a:avLst/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494572" y="2792313"/>
            <a:ext cx="154856" cy="19362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3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508745" y="2812479"/>
            <a:ext cx="2572717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Средина јуна — Приредба за родитеље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73943" y="3022550"/>
            <a:ext cx="3607519" cy="71772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Последња школска приредба окупила је све ученике и њихове родитеље. Приказани су резултати пројеката, изведене су песме и рецитали, а најбољи ученички радови изложени су у школском холу. Ова приредба је била посебна јер је сумирала све активности целе године и показала колико наша деца напредовала током школовања.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4668069" y="3515767"/>
            <a:ext cx="294308" cy="14288"/>
          </a:xfrm>
          <a:prstGeom prst="roundRect">
            <a:avLst>
              <a:gd name="adj" fmla="val 1030116"/>
            </a:avLst>
          </a:prstGeom>
          <a:solidFill>
            <a:srgbClr val="BACFDD"/>
          </a:solidFill>
        </p:spPr>
      </p:sp>
      <p:sp>
        <p:nvSpPr>
          <p:cNvPr id="23" name="Shape 21"/>
          <p:cNvSpPr/>
          <p:nvPr/>
        </p:nvSpPr>
        <p:spPr>
          <a:xfrm>
            <a:off x="4461644" y="3412554"/>
            <a:ext cx="220712" cy="220712"/>
          </a:xfrm>
          <a:prstGeom prst="ellipse">
            <a:avLst/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494572" y="3426098"/>
            <a:ext cx="154856" cy="19362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4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062538" y="3446264"/>
            <a:ext cx="2442865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Крај јуна — Свечана додела диплома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062538" y="3656335"/>
            <a:ext cx="3607519" cy="114835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Школска година званично је завршена свечаном доделом диплома и захвалница ученицима, наставницима и сарадницима који су посебно допринели раду школе. Генерација осмака, наших осам дивних ђака: Милица, Лана, Карла, Тодора, Хелена, Стефан, Дамјан и Слађан  испраћени су  са посебним емоцијама — уз жеље за срећан наставак школовања и успешну будућност. Овај тренутак је био емотиван за све присутне, а посебно за наставнике који су пратили раст и развој својих ученика током година.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370954"/>
            <a:ext cx="1236315" cy="165125"/>
          </a:xfrm>
          <a:prstGeom prst="roundRect">
            <a:avLst>
              <a:gd name="adj" fmla="val 68617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0572" y="399231"/>
            <a:ext cx="1580257" cy="1085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ТАКМИЧЕЊА И ПРИЗНАЊА</a:t>
            </a:r>
            <a:endParaRPr lang="en-US" sz="550" dirty="0"/>
          </a:p>
        </p:txBody>
      </p:sp>
      <p:sp>
        <p:nvSpPr>
          <p:cNvPr id="4" name="Text 2"/>
          <p:cNvSpPr/>
          <p:nvPr/>
        </p:nvSpPr>
        <p:spPr>
          <a:xfrm>
            <a:off x="473943" y="566142"/>
            <a:ext cx="3440162" cy="310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9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Успеси наших ученика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473943" y="989484"/>
            <a:ext cx="8196114" cy="4071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Школска година 2025/2026. донела је низ запажених успеха на различитим такмичењима — од општинских до републичких нивоа. Наши ученици су показали изузетно знање, таленат и посвећеност, а наставници су са поносом пратили њихов напредак. Свако признање је резултат заједничког рада ученика, наставника и родитеља, и доказ да улагање у квалитетно образовање доноси видљиве резултате.</a:t>
            </a:r>
            <a:endParaRPr lang="en-US" sz="700" dirty="0"/>
          </a:p>
        </p:txBody>
      </p:sp>
      <p:sp>
        <p:nvSpPr>
          <p:cNvPr id="6" name="Text 4"/>
          <p:cNvSpPr/>
          <p:nvPr/>
        </p:nvSpPr>
        <p:spPr>
          <a:xfrm>
            <a:off x="473943" y="1528465"/>
            <a:ext cx="4051027" cy="3115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24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око 20 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1640904" y="1943621"/>
            <a:ext cx="1717104" cy="155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9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Ученика на такмичењима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473943" y="2144018"/>
            <a:ext cx="4051027" cy="27146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Укупан број ученика који су учествовали на школским, општинским и окружним такмичењима током целе године</a:t>
            </a:r>
            <a:endParaRPr lang="en-US" sz="700" dirty="0"/>
          </a:p>
        </p:txBody>
      </p:sp>
      <p:sp>
        <p:nvSpPr>
          <p:cNvPr id="9" name="Text 7"/>
          <p:cNvSpPr/>
          <p:nvPr/>
        </p:nvSpPr>
        <p:spPr>
          <a:xfrm>
            <a:off x="4618955" y="1528465"/>
            <a:ext cx="4051102" cy="3115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24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око 10 </a:t>
            </a:r>
            <a:endParaRPr lang="en-US" sz="2450" dirty="0"/>
          </a:p>
        </p:txBody>
      </p:sp>
      <p:sp>
        <p:nvSpPr>
          <p:cNvPr id="10" name="Text 8"/>
          <p:cNvSpPr/>
          <p:nvPr/>
        </p:nvSpPr>
        <p:spPr>
          <a:xfrm>
            <a:off x="6023297" y="1943621"/>
            <a:ext cx="1242343" cy="155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9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Освојених награда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4618955" y="2144018"/>
            <a:ext cx="4051102" cy="27146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Број диплома и признања освојених на различитим нивоима такмичења — од општинског до републичког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473943" y="2613124"/>
            <a:ext cx="4051027" cy="3115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24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1</a:t>
            </a:r>
            <a:endParaRPr lang="en-US" sz="2450" dirty="0"/>
          </a:p>
        </p:txBody>
      </p:sp>
      <p:sp>
        <p:nvSpPr>
          <p:cNvPr id="13" name="Text 11"/>
          <p:cNvSpPr/>
          <p:nvPr/>
        </p:nvSpPr>
        <p:spPr>
          <a:xfrm>
            <a:off x="1765325" y="3028280"/>
            <a:ext cx="1468189" cy="155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9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Републичка признања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473943" y="3228677"/>
            <a:ext cx="4051027" cy="27146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Филип Ковач ученик седмог разреда се пласирао на републичко такмичење и остварио запажене резултате у конкуренцији cele Србије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4618955" y="2613124"/>
            <a:ext cx="4051102" cy="3115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sr-Cyrl-RS" altLang="en-US" sz="2450" dirty="0"/>
              <a:t>12</a:t>
            </a:r>
            <a:endParaRPr lang="sr-Cyrl-RS" altLang="en-US" sz="2450" dirty="0"/>
          </a:p>
        </p:txBody>
      </p:sp>
      <p:sp>
        <p:nvSpPr>
          <p:cNvPr id="16" name="Text 14"/>
          <p:cNvSpPr/>
          <p:nvPr/>
        </p:nvSpPr>
        <p:spPr>
          <a:xfrm>
            <a:off x="5877223" y="3028280"/>
            <a:ext cx="1534492" cy="155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9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Пројеката реализовано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4618955" y="3228677"/>
            <a:ext cx="4051102" cy="27146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Број успешних пројеката реализованих током године у оквиру пројектне наставе и ваннаставних активности</a:t>
            </a:r>
            <a:endParaRPr lang="en-US" sz="700" dirty="0"/>
          </a:p>
        </p:txBody>
      </p:sp>
      <p:sp>
        <p:nvSpPr>
          <p:cNvPr id="18" name="Shape 16"/>
          <p:cNvSpPr/>
          <p:nvPr/>
        </p:nvSpPr>
        <p:spPr>
          <a:xfrm>
            <a:off x="406003" y="3584749"/>
            <a:ext cx="4118818" cy="1187797"/>
          </a:xfrm>
          <a:prstGeom prst="roundRect">
            <a:avLst>
              <a:gd name="adj" fmla="val 19078"/>
            </a:avLst>
          </a:prstGeom>
          <a:solidFill>
            <a:srgbClr val="063E5F"/>
          </a:solidFill>
        </p:spPr>
      </p:sp>
      <p:sp>
        <p:nvSpPr>
          <p:cNvPr id="19" name="Text 17"/>
          <p:cNvSpPr/>
          <p:nvPr/>
        </p:nvSpPr>
        <p:spPr>
          <a:xfrm>
            <a:off x="500360" y="3659981"/>
            <a:ext cx="1968326" cy="155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Предметна такмичења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500360" y="3890516"/>
            <a:ext cx="3930104" cy="81438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општинском такмичењу из свих области били смо најбољи у општини Бач.  Из српског језика, ученица шестог разреда освојила је друго место на окружном нивоу без пролаза на републички. . На такмичењу из енглеског језика,  два ученика наше школе су били на окружном такмичењу. . Ови резултати су посебно значајни јер показују константан напредак у квалитету наставе и посвећености ученика.</a:t>
            </a:r>
            <a:endParaRPr lang="en-US" sz="700" dirty="0"/>
          </a:p>
        </p:txBody>
      </p:sp>
      <p:sp>
        <p:nvSpPr>
          <p:cNvPr id="21" name="Text 19"/>
          <p:cNvSpPr/>
          <p:nvPr/>
        </p:nvSpPr>
        <p:spPr>
          <a:xfrm>
            <a:off x="4691881" y="3659981"/>
            <a:ext cx="2673697" cy="1553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Спортска и креативна такмичења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4691881" y="3890516"/>
            <a:ext cx="3982938" cy="67865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Школска одбојкашка  екипа освојила је друго место на општинској школској олимпијади.  Литерарни рад ученице петог  разреда објављен је у хрватском часопису.  Посебно смо поносни на тимски дух који су ученици показали на свим такмичењима и чињеницу да су сваки успех поделили са својим другарима и наставницима.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342602"/>
            <a:ext cx="1149325" cy="173534"/>
          </a:xfrm>
          <a:prstGeom prst="roundRect">
            <a:avLst>
              <a:gd name="adj" fmla="val 67852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2805" y="371996"/>
            <a:ext cx="1488802" cy="1147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ИНОВАЦИЈЕ У НАСТАВИ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473943" y="548580"/>
            <a:ext cx="7667997" cy="3227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Интерактивни приступ настави: Методе и иновације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73943" y="993130"/>
            <a:ext cx="8196114" cy="43063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Наставници ОШ „Свети Сава" Плавна континуирано раде на усавршавању својих метода рада и увођењу савремених приступа настави. Током школске 2025/2026. године, посебан акценат стављен је на интерактивне методе које подстичу активну улогу ученика у процесу учења. Циљ је био да се настава приближи савременим образовним стандардима и да ученици буду активни учесници, а не само пасивни примаоци знања.</a:t>
            </a:r>
            <a:endParaRPr lang="en-US" sz="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24788" y="1515145"/>
            <a:ext cx="245269" cy="2452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226201" y="1861914"/>
            <a:ext cx="1443856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Дигитална учионица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622750" y="2071985"/>
            <a:ext cx="4047306" cy="86126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2000"/>
              </a:lnSpc>
              <a:buNone/>
            </a:pPr>
            <a:r>
              <a:rPr lang="ar-SA" alt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Увођењем паметних табلي и пројектора у све учионице, настава је постала интерактивнија и занимљивија. Наставници користе дигиталне материјале, едукативне апликације и онлајн платформе за вежбање. Ученици имају приступ дигиталној библиотеци и могу да раде задатке и код куће. Посебно је успешна била примена интерактивних квизова и образовних игара које су значајно повећале мотивацију ученика за учење.</a:t>
            </a:r>
            <a:endParaRPr lang="ar-SA" sz="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5981" y="1515145"/>
            <a:ext cx="245269" cy="24526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349996" y="1861914"/>
            <a:ext cx="2171254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Тимски рад и пројектна настава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473943" y="2071985"/>
            <a:ext cx="4047306" cy="10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Сви наставници су током године реализовали бар један пројекат у оквиру пројектне наставе. Ученици су радили у малим групама, додељивали су улоге, истраживали теме и на крају представљали резултате пред одељењем. Овај приступ развија критичко размишљање, комуникационе вештине и одговорност према заједничком раду. Наставници су истакли да су ученици који су учествовали у пројектима показали боље разумевање градива и већу самосталност у раду.</a:t>
            </a:r>
            <a:endParaRPr lang="en-US" sz="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4788" y="3239244"/>
            <a:ext cx="245269" cy="24526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985322" y="3586014"/>
            <a:ext cx="1684734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Диференцирана настава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4622750" y="3796085"/>
            <a:ext cx="4047306" cy="10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Наставници су примењивали принципе диференциране наставе, прилагођавајући задатке и методе рада индивидуалним потребама ученика. Ученици који су имали потешкоћа добијали су додатну подршку, док су напреднији ученици добијали изазовније задатке. Овај приступ је значајно смањио разлике у постигнућима и повећао самопоуздање свих ученика. Посебно су се истакле индивидуалне консултације које су наставници организовали ван редовне наставе.</a:t>
            </a:r>
            <a:endParaRPr lang="en-US" sz="7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5981" y="3239244"/>
            <a:ext cx="245269" cy="245269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2181225" y="3586014"/>
            <a:ext cx="2340025" cy="161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 rtl="1">
              <a:lnSpc>
                <a:spcPct val="104000"/>
              </a:lnSpc>
              <a:buNone/>
            </a:pPr>
            <a:r>
              <a:rPr lang="en-US" sz="100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Стручно усавршавање наставника</a:t>
            </a:r>
            <a:endParaRPr lang="en-US" sz="1000" dirty="0"/>
          </a:p>
        </p:txBody>
      </p:sp>
      <p:sp>
        <p:nvSpPr>
          <p:cNvPr id="17" name="Text 11"/>
          <p:cNvSpPr/>
          <p:nvPr/>
        </p:nvSpPr>
        <p:spPr>
          <a:xfrm>
            <a:off x="473943" y="3796085"/>
            <a:ext cx="4047306" cy="86126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r" rtl="1">
              <a:lnSpc>
                <a:spcPct val="122000"/>
              </a:lnSpc>
              <a:buNone/>
            </a:pPr>
            <a:r>
              <a:rPr lang="en-US" sz="7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Током године, наставници су учествовали на семинарима и обукама из области дигиталних вештина, инклузивног образовања и савремених метода наставе. Завршена је обука за коришћење образовних платформи, а троје наставника стекла је сертификат за менторски рад. Ова улагања у стручно усавршавање директно се одражавају на квалитет наставе и задовољство ученика и родитеља.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3943" y="436438"/>
            <a:ext cx="657225" cy="182166"/>
          </a:xfrm>
          <a:prstGeom prst="roundRect">
            <a:avLst>
              <a:gd name="adj" fmla="val 67076"/>
            </a:avLst>
          </a:prstGeom>
          <a:solidFill>
            <a:srgbClr val="D4E9F7"/>
          </a:solidFill>
        </p:spPr>
      </p:sp>
      <p:sp>
        <p:nvSpPr>
          <p:cNvPr id="3" name="Text 1"/>
          <p:cNvSpPr/>
          <p:nvPr/>
        </p:nvSpPr>
        <p:spPr>
          <a:xfrm>
            <a:off x="535037" y="466948"/>
            <a:ext cx="992237" cy="1211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ЗАЈЕДНИЦА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473943" y="653579"/>
            <a:ext cx="5699224" cy="3349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Улога родитеља и локалне заједнице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473943" y="1119708"/>
            <a:ext cx="8196114" cy="45407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Успех школе није могућ без активне подршке родитеља и локалне заједнице. ОШ „Свети Сава" Плавна изградила је снажне везе са породицама ученика и локалним институцијама, стварајући мрежу подршке која окружује сваког ученика. Заједнички напори школе, породице и заједнице чине основу за квалитетно васпитање и образовање наше деце.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473943" y="1672158"/>
            <a:ext cx="2673697" cy="2416746"/>
          </a:xfrm>
          <a:prstGeom prst="roundRect">
            <a:avLst>
              <a:gd name="adj" fmla="val 6320"/>
            </a:avLst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80504" y="1778719"/>
            <a:ext cx="1339751" cy="1674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Савет родитеља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580504" y="1998613"/>
            <a:ext cx="2460575" cy="181629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Савет родитеља школе састајао се редовно током целе године и активно учествовао у доношењу важних одлука. Родитељи су дали значајан допринос у организацији школских манифестација, прикупљању средстава за опремање школе и организовању додатних активности за ученике. Посебно су се истакли у организацији хуманитарних акција и подршци ученицима из социјално угрожених породица, показавши праву солидарност и бригу за целу школску заједницу.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3235077" y="1672158"/>
            <a:ext cx="2673772" cy="2416746"/>
          </a:xfrm>
          <a:prstGeom prst="roundRect">
            <a:avLst>
              <a:gd name="adj" fmla="val 6320"/>
            </a:avLst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341638" y="1778719"/>
            <a:ext cx="2460650" cy="33486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Сарадња са локалном самоуправом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3341638" y="2166045"/>
            <a:ext cx="2460650" cy="181629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Школа је остварила одличну сарадњу са Општином и месном заједницом. Локална самоуправа</a:t>
            </a:r>
            <a:r>
              <a:rPr lang="sr-Cyrl-RS" alt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подржала </a:t>
            </a: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је реконструкцију школског дворишта, набавку новог спортског реквизита и опреме за дигиталну учионицу. Представници општине редовно су присуствовали школским манифестацијама и пружали подршку иницијативама школе. Ова сарадња је показала да локална заједница препознаје важност улагања у образовање и да школа има снажног партнера у општинским структурама.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5996285" y="1672158"/>
            <a:ext cx="2673772" cy="2416746"/>
          </a:xfrm>
          <a:prstGeom prst="roundRect">
            <a:avLst>
              <a:gd name="adj" fmla="val 6320"/>
            </a:avLst>
          </a:prstGeom>
          <a:solidFill>
            <a:srgbClr val="D4E9F7"/>
          </a:solidFill>
          <a:ln w="4763">
            <a:solidFill>
              <a:srgbClr val="BACFD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102846" y="1778719"/>
            <a:ext cx="1637556" cy="1674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384653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Волонтери и удружења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6102846" y="1998613"/>
            <a:ext cx="2460650" cy="166494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Током године, школа је угостила волонтере из различитих удружења — </a:t>
            </a:r>
            <a:r>
              <a:rPr lang="sr-Cyrl-RS" alt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безбедоносних, </a:t>
            </a: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еколошких, културних и хуманитарних организација. Они су одржавали радионице, предавања и радили са ученицима на пројектима од друштвеног значаја. Ова сарадња је проширила видике ученика и показала им да учење не престаје на излазу из учионице. Посебно су значајне биле радионице о здравом начину живота и превенцији, које су водили стручњаци из локалних организација.</a:t>
            </a:r>
            <a:endParaRPr lang="en-US" sz="800" dirty="0"/>
          </a:p>
        </p:txBody>
      </p:sp>
      <p:sp>
        <p:nvSpPr>
          <p:cNvPr id="15" name="Shape 13"/>
          <p:cNvSpPr/>
          <p:nvPr/>
        </p:nvSpPr>
        <p:spPr>
          <a:xfrm>
            <a:off x="473943" y="4187279"/>
            <a:ext cx="8196114" cy="519782"/>
          </a:xfrm>
          <a:prstGeom prst="roundRect">
            <a:avLst>
              <a:gd name="adj" fmla="val 29385"/>
            </a:avLst>
          </a:prstGeom>
          <a:solidFill>
            <a:srgbClr val="D4E9F7"/>
          </a:solidFill>
        </p:spPr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42" y="4325466"/>
            <a:ext cx="127248" cy="101798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804788" y="4300165"/>
            <a:ext cx="7763470" cy="30271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Школа „Свети Сава" Плавна позива све родитеље и заинтересоване грађане да се укључе у рад </a:t>
            </a:r>
            <a:r>
              <a:rPr lang="sr-Cyrl-RS" altLang="en-US" sz="8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Савета родитеља и волонтерских програма. Заједно градимо бољу будућност за нашу децу!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18315</Words>
  <Application>WPS Presentation</Application>
  <PresentationFormat>On-screen Show (16:9)</PresentationFormat>
  <Paragraphs>215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SimSun</vt:lpstr>
      <vt:lpstr>Wingdings</vt:lpstr>
      <vt:lpstr>Barlow Bold</vt:lpstr>
      <vt:lpstr>Barlow Bold</vt:lpstr>
      <vt:lpstr>Barlow Bold</vt:lpstr>
      <vt:lpstr>Montserrat</vt:lpstr>
      <vt:lpstr>Montserrat</vt:lpstr>
      <vt:lpstr>Montserrat</vt:lpstr>
      <vt:lpstr>Twemoji Mozilla</vt:lpstr>
      <vt:lpstr>Segoe Print</vt:lpstr>
      <vt:lpstr>Twemoji Mozilla</vt:lpstr>
      <vt:lpstr>Twemoji Mozilla</vt:lpstr>
      <vt:lpstr>Montserrat Bold</vt:lpstr>
      <vt:lpstr>Montserrat Bold</vt:lpstr>
      <vt:lpstr>Montserrat Bold</vt:lpstr>
      <vt:lpstr>Calibri</vt:lpstr>
      <vt:lpstr>Microsoft YaHei</vt:lpstr>
      <vt:lpstr>Arial Unicode MS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Korisnik</cp:lastModifiedBy>
  <cp:revision>3</cp:revision>
  <dcterms:created xsi:type="dcterms:W3CDTF">2026-07-02T09:04:00Z</dcterms:created>
  <dcterms:modified xsi:type="dcterms:W3CDTF">2026-07-02T10:22:53Z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1425E6338CD040B0BD6F581005AABEB6_13</vt:lpwstr>
  </property>
  <property fmtid="{D5CDD505-2E9C-101B-9397-08002B2CF9AE}" pid="3" name="KSOProductBuildVer">
    <vt:lpwstr>1033-12.1.0.26880</vt:lpwstr>
  </property>
</Properties>
</file>